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1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EB0773-7E67-4665-936E-6CD9CEDF22BF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178785-46F0-4597-8E5C-C413ABF12D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2808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178785-46F0-4597-8E5C-C413ABF12DA2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4753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178785-46F0-4597-8E5C-C413ABF12DA2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1583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178785-46F0-4597-8E5C-C413ABF12DA2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6609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178785-46F0-4597-8E5C-C413ABF12DA2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5014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178785-46F0-4597-8E5C-C413ABF12DA2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7761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178785-46F0-4597-8E5C-C413ABF12DA2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6627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178785-46F0-4597-8E5C-C413ABF12DA2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3454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79E93C-35F5-29EE-8F68-E116FA954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48A87C-3F5C-A4EE-3AA2-3067B7987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A78F04-CF7B-3932-9614-5EBBA185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1AEF7D-38E2-EF84-12AD-2BF2B2FDF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DDF6D8-DB77-2918-C482-2316E62BA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459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52FBA6-F83F-222D-B58E-56A74001E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61146BA-DCF6-AB89-071C-B7E1EE4B6F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378A85-9555-308D-CAB4-B34F730D1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BA3CCE-FF2C-A2D8-C7C2-BB4C52D21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F7B393-81E2-B610-2A1C-511D4D7EC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8192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47946AF-6EE6-43D3-C84E-DAB2BC76EC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C0CE5F9-E08A-CD0A-378D-980BFE37F3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5ACE45-6DB2-6344-B7BC-D22B8BD9B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0118742-BFCB-56D3-3822-4F2D72D86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1B8A6D-F99C-EBF6-372E-08DCF9D24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23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C3C487-A392-F93D-03B8-887D5E176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C907FD-FD57-C690-76E1-923954212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CB2E7B-2206-3902-EC90-D519DCFF5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3BE1F5-281F-7D52-AB33-9183AD4C3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428B3B-9C46-B3A5-1C46-D5D98343A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2283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A4283C-84F5-3283-4590-25A11B27C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883F16-8902-823C-057A-26547BB50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6F5888-E489-C05D-6C38-CD4D3192F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1D4AFB-2D0E-BED6-BB16-8B693655A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40803F1-1AE7-AC94-DD1C-9A33F31B0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4795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C3B870-AC37-0BE1-84C5-14F0661D7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243FD0-8086-1A94-FED9-D0880AF0C6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4A4EA95-CA75-00BE-DFC7-257E1CB7C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DBCF469-D914-6B60-AD12-721B32403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4F4CB27-B476-67D1-6030-FD49AE2CE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6A73306-054C-CA52-7A12-6F7211C10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8114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F24220-6040-F67C-33C2-AB78C1261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2B17E1E-2F4C-030A-47ED-36FC8A26F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A640B51-71E2-CD04-B9D7-D7F7BCAC6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97CBEF8-ADEA-FF36-C047-3CF9AAC4E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125BF93-FFF0-1A65-4079-40703F2377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4E3B423-090E-37A8-D6B5-74D81FA4F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C024375-C06B-CDFD-E805-AD3032B4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8DE6978-DAF9-78FA-161F-92B1548D7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8443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67F1F0-AA58-D242-C6FB-D22F74E5D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2AEF0F0-7ACD-B851-A3F7-E4FD63AA4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9551305-1D9F-ED30-D724-579FB6954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A6789F4-3B2F-EA18-2D78-3E5305AF3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5665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D1791B9-C7BD-DB0E-826E-FCD3D7497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C99594A-E28F-00CB-801C-7BBD82993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B2562C3-E1D8-7799-9362-4083ECB6A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266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7F9EF3-E0CB-6C77-D762-573A6A6DB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9F96F-A15B-2C52-C965-0D3269F03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77E9A10-3540-AC8B-55D0-A7CC10460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5285BA0-E792-1549-F090-29BB76D0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BFDDD81-F7AA-4060-86FA-09E40CAF0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B5E09E4-9FF4-44EC-1E28-928197F3B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186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E570DD-1AF0-E1E2-3AEF-5BA522A06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C43D3FC-A0C8-281F-58B9-A07C95BBC0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E27FAA-3EA5-0FDA-92B1-FA9D3398E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95F8E77-3AA6-3C28-35DE-26E188CA4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7688E89-5C56-9E8A-CA76-261F8775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38069CB-47FD-DA3E-91BF-E2A00587C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BB85099-41D3-345D-B26F-A1A1ED482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8055AD-FE6E-CC48-D7DF-348396AE1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F0A3C2-170F-0515-7EAB-677CCE07B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B957D-2539-4480-ADD2-F7E2C33A6C45}" type="datetimeFigureOut">
              <a:rPr lang="es-ES" smtClean="0"/>
              <a:t>07/06/2022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1EC099-D54C-4032-E91B-C25EADEA87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2F5FD0-4ED6-3189-FBBD-BC4190D9BB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72331-E89C-45E3-9730-E18F3C5640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4608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22.jpg" descr="titanic-wallpapers-9">
            <a:extLst>
              <a:ext uri="{FF2B5EF4-FFF2-40B4-BE49-F238E27FC236}">
                <a16:creationId xmlns:a16="http://schemas.microsoft.com/office/drawing/2014/main" id="{E5FEFBBE-017E-03AC-1882-5F78485AB5E3}"/>
              </a:ext>
            </a:extLst>
          </p:cNvPr>
          <p:cNvPicPr/>
          <p:nvPr/>
        </p:nvPicPr>
        <p:blipFill rotWithShape="1">
          <a:blip r:embed="rId2"/>
          <a:srcRect t="9091" r="1381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9ADB281-245D-031B-0075-C057E59CCC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s-ES" sz="4800" dirty="0" err="1"/>
              <a:t>Titanic</a:t>
            </a:r>
            <a:r>
              <a:rPr lang="es-ES" sz="4800" dirty="0"/>
              <a:t> PRA2: Limpieza y análisis de datos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1E5FC33-5F25-422E-5C4A-70E6513D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 fontScale="55000" lnSpcReduction="20000"/>
          </a:bodyPr>
          <a:lstStyle/>
          <a:p>
            <a:pPr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María Ángeles Fuentes Expósito</a:t>
            </a:r>
            <a:b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Norberto Jesús de la Cruz Falcón</a:t>
            </a:r>
          </a:p>
          <a:p>
            <a:pPr algn="l"/>
            <a:r>
              <a:rPr lang="es-ES" sz="2000" dirty="0"/>
              <a:t>Máster Ciencia de datos</a:t>
            </a:r>
            <a:br>
              <a:rPr lang="es-ES" sz="2000" dirty="0"/>
            </a:br>
            <a:r>
              <a:rPr lang="es-ES" sz="2000" dirty="0"/>
              <a:t>Tipología y ciclo de vida de los datos</a:t>
            </a:r>
          </a:p>
          <a:p>
            <a:pPr algn="l"/>
            <a:r>
              <a:rPr lang="es-ES" sz="2000" dirty="0"/>
              <a:t>Junio 2022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848B38C-006D-8846-4390-AE71506DA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462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61969-CA9B-8A38-E86D-EC9F396D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0DD4A-D43F-20FC-FF2A-BED6C9C57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49083"/>
            <a:ext cx="6719597" cy="4351338"/>
          </a:xfrm>
        </p:spPr>
        <p:txBody>
          <a:bodyPr>
            <a:normAutofit fontScale="925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6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</a:t>
            </a:r>
            <a:r>
              <a:rPr lang="es-ES" sz="1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obrevivieron tres veces más mujeres que hombres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6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</a:t>
            </a:r>
            <a:r>
              <a:rPr lang="es-ES" sz="1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os niños menores de 10 años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tienen el porcentaje de supervivencia superior al de toda la muestra.</a:t>
            </a:r>
            <a:endParaRPr lang="es-ES" sz="16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Los pasajeros con un familiar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sobrevivieron más que las que iban solas.</a:t>
            </a:r>
            <a:endParaRPr lang="es-ES" sz="16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6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</a:t>
            </a:r>
            <a:r>
              <a:rPr lang="es-ES" sz="1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os niños de tercera clase representan gran parte de los menores que perdieron la vida en la catástrofe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Las personas más </a:t>
            </a:r>
            <a:r>
              <a:rPr lang="es-ES" sz="1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ancianas murieron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6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as personas de condición más </a:t>
            </a:r>
            <a:r>
              <a:rPr lang="es-ES" sz="1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humilde representaron la mayor proporción de los muertos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es-ES" sz="16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6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</a:t>
            </a:r>
            <a:r>
              <a:rPr lang="es-ES" sz="1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 precio medio de los tickets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de las personas que </a:t>
            </a:r>
            <a:r>
              <a:rPr lang="es-ES" sz="1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sobrevivieron era superior al de los que fallecieron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</a:t>
            </a:r>
            <a:endParaRPr lang="es-ES" sz="16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7F1939-222F-0E8A-7593-4D4191F34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C6B05CF8-4FAF-336E-5B61-6AE699F2B2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534" t="14140" r="7577" b="8078"/>
          <a:stretch/>
        </p:blipFill>
        <p:spPr bwMode="auto">
          <a:xfrm>
            <a:off x="6214859" y="136846"/>
            <a:ext cx="2901950" cy="20554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859BDDB1-D126-4E77-9D55-2F0CC56297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651" t="9982" r="7337" b="12636"/>
          <a:stretch/>
        </p:blipFill>
        <p:spPr bwMode="auto">
          <a:xfrm>
            <a:off x="9262286" y="155046"/>
            <a:ext cx="2929714" cy="20560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n 9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820428B2-E635-9F23-0CDB-26E94B2E1A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2365" t="22713" r="29213" b="33627"/>
          <a:stretch/>
        </p:blipFill>
        <p:spPr bwMode="auto">
          <a:xfrm>
            <a:off x="9842241" y="2215918"/>
            <a:ext cx="2164000" cy="19236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agen 11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BD80D070-8C6F-66DE-FA23-82EB289A273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738" t="23158" r="28715" b="36752"/>
          <a:stretch/>
        </p:blipFill>
        <p:spPr bwMode="auto">
          <a:xfrm>
            <a:off x="7557796" y="2334894"/>
            <a:ext cx="2267339" cy="168567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29708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518ADA-3119-E6DA-A348-7BE0B5C9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AAFC2C-5787-8B85-DFEB-8E80AFFB6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8229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61969-CA9B-8A38-E86D-EC9F396D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1458"/>
            <a:ext cx="10515600" cy="1325563"/>
          </a:xfrm>
        </p:spPr>
        <p:txBody>
          <a:bodyPr/>
          <a:lstStyle/>
          <a:p>
            <a:r>
              <a:rPr lang="es-ES" dirty="0"/>
              <a:t>Estado del arte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0DD4A-D43F-20FC-FF2A-BED6C9C57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El hundimiento del barco ocurre en la noche del 14 al 15 de abril de 1912.</a:t>
            </a:r>
          </a:p>
          <a:p>
            <a:r>
              <a:rPr lang="es-ES" dirty="0"/>
              <a:t>Pocos botes salvavidas : </a:t>
            </a:r>
            <a:r>
              <a:rPr lang="es-ES" b="1" dirty="0"/>
              <a:t>20</a:t>
            </a:r>
            <a:r>
              <a:rPr lang="es-ES" dirty="0"/>
              <a:t> en total. </a:t>
            </a:r>
          </a:p>
          <a:p>
            <a:r>
              <a:rPr lang="es-ES" dirty="0"/>
              <a:t>De los </a:t>
            </a:r>
            <a:r>
              <a:rPr lang="es-ES" b="1" dirty="0"/>
              <a:t>2.223</a:t>
            </a:r>
            <a:r>
              <a:rPr lang="es-ES" dirty="0"/>
              <a:t> pasajeros solo </a:t>
            </a:r>
            <a:r>
              <a:rPr lang="es-ES" b="1" dirty="0"/>
              <a:t>706</a:t>
            </a:r>
            <a:r>
              <a:rPr lang="es-ES" dirty="0"/>
              <a:t> sobrevivieron.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7F1939-222F-0E8A-7593-4D4191F34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itanic Survivors In Lifeboat">
            <a:extLst>
              <a:ext uri="{FF2B5EF4-FFF2-40B4-BE49-F238E27FC236}">
                <a16:creationId xmlns:a16="http://schemas.microsoft.com/office/drawing/2014/main" id="{99DE18BA-31BD-5979-CE6C-1DDAEC98D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64" y="3785959"/>
            <a:ext cx="3852116" cy="2623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398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61969-CA9B-8A38-E86D-EC9F396D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s-ES" dirty="0"/>
              <a:t>Preguntas a responder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0DD4A-D43F-20FC-FF2A-BED6C9C57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ES" b="1" dirty="0"/>
              <a:t>¿Qué características aumentan la probabilidad de sobrevivir al hundimiento del </a:t>
            </a:r>
            <a:r>
              <a:rPr lang="es-ES" b="1" dirty="0" err="1"/>
              <a:t>Titanic</a:t>
            </a:r>
            <a:r>
              <a:rPr lang="es-ES" b="1" dirty="0"/>
              <a:t>?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¿Existen características o patrones que tienen en común los supervivientes?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¿Se dio prioridad de acceso a los botes salvavidas mujeres y niños?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¿Hubo influencia económica (de clase) en los supervivientes?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7F1939-222F-0E8A-7593-4D4191F34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7397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61969-CA9B-8A38-E86D-EC9F396D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s-ES" dirty="0"/>
              <a:t>Materiales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0DD4A-D43F-20FC-FF2A-BED6C9C57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DATASET</a:t>
            </a:r>
            <a:r>
              <a:rPr lang="es-ES" dirty="0"/>
              <a:t>: de </a:t>
            </a:r>
            <a:r>
              <a:rPr lang="en-US" dirty="0"/>
              <a:t>Kaggle “Titanic - Machine Learning from Disaster“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ES" dirty="0"/>
              <a:t>891 registros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ES" dirty="0"/>
              <a:t>12 atributos</a:t>
            </a:r>
          </a:p>
          <a:p>
            <a:endParaRPr lang="en-US" dirty="0"/>
          </a:p>
          <a:p>
            <a:endParaRPr lang="es-E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7F1939-222F-0E8A-7593-4D4191F34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83A9CCF-0CD8-4238-3B43-FE4681E13C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863" t="32050" r="7679" b="17518"/>
          <a:stretch/>
        </p:blipFill>
        <p:spPr bwMode="auto">
          <a:xfrm>
            <a:off x="838200" y="3246162"/>
            <a:ext cx="7436498" cy="34636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0124426-5D2E-3FB5-7193-1A6863A57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9809" y="3705453"/>
            <a:ext cx="1880240" cy="850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BA57958B-2C88-B96D-1F16-96D9E7713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4698" y="2482056"/>
            <a:ext cx="2830463" cy="1223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4F0E3AF7-9F82-F41D-9260-1494E6135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3421" y="4707947"/>
            <a:ext cx="1906628" cy="1071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7109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61969-CA9B-8A38-E86D-EC9F396D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0DD4A-D43F-20FC-FF2A-BED6C9C57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Integración y selección de datos de interés</a:t>
            </a:r>
          </a:p>
          <a:p>
            <a:endParaRPr lang="en-US" dirty="0"/>
          </a:p>
          <a:p>
            <a:endParaRPr lang="es-E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7F1939-222F-0E8A-7593-4D4191F34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252BCA28-0584-736E-3B09-C979C2C68B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34" t="35438" r="10205" b="40094"/>
          <a:stretch/>
        </p:blipFill>
        <p:spPr bwMode="auto">
          <a:xfrm>
            <a:off x="838200" y="2549340"/>
            <a:ext cx="7429400" cy="17593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78406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61969-CA9B-8A38-E86D-EC9F396D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0DD4A-D43F-20FC-FF2A-BED6C9C57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Limpieza de los datos</a:t>
            </a:r>
          </a:p>
          <a:p>
            <a:pPr marL="0" indent="0">
              <a:buNone/>
            </a:pPr>
            <a:r>
              <a:rPr lang="es-ES" sz="20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Valores perdidos (</a:t>
            </a:r>
            <a:r>
              <a:rPr lang="es-ES" sz="2000" b="1" i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missing</a:t>
            </a:r>
            <a:r>
              <a:rPr lang="es-ES" sz="20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s-ES" sz="2000" b="1" i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values</a:t>
            </a:r>
            <a:r>
              <a:rPr lang="es-ES" sz="20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)</a:t>
            </a:r>
          </a:p>
          <a:p>
            <a:pPr lvl="1"/>
            <a:r>
              <a:rPr lang="es-ES" sz="16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Age</a:t>
            </a: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tiene 177 valores nulos (</a:t>
            </a:r>
            <a:r>
              <a:rPr lang="es-ES" sz="16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NA’s</a:t>
            </a: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) -&gt; si eliminamos perdemos un 10% de los datos del conjunto.</a:t>
            </a:r>
          </a:p>
          <a:p>
            <a:pPr marL="457200" lvl="1" indent="0">
              <a:buNone/>
            </a:pPr>
            <a:r>
              <a:rPr lang="es-ES" sz="16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Solución: Imputación </a:t>
            </a:r>
            <a:r>
              <a:rPr lang="es-ES" sz="16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de </a:t>
            </a:r>
            <a:r>
              <a:rPr lang="es-ES" sz="160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NA’s</a:t>
            </a:r>
            <a:r>
              <a:rPr lang="es-ES" sz="16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mediante la técnica.</a:t>
            </a:r>
            <a:br>
              <a:rPr lang="es-ES" sz="16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s-ES" sz="16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	         de </a:t>
            </a:r>
            <a:r>
              <a:rPr lang="es-ES" sz="16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clustering </a:t>
            </a:r>
            <a:r>
              <a:rPr lang="es-ES" sz="1600" b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kNN</a:t>
            </a:r>
            <a:r>
              <a:rPr lang="es-ES" sz="16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s-ES" sz="16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para cada Clase.</a:t>
            </a:r>
          </a:p>
          <a:p>
            <a:pPr lvl="1"/>
            <a:r>
              <a:rPr lang="es-ES" sz="1600" i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Cabin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tiene 529 valores nulos (</a:t>
            </a:r>
            <a:r>
              <a:rPr lang="es-ES" sz="16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NA’s</a:t>
            </a:r>
            <a:r>
              <a:rPr lang="es-ES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) -&gt; sabemos que muchos pasajeros viajaron sin cabina (600).</a:t>
            </a:r>
          </a:p>
          <a:p>
            <a:pPr marL="457200" lvl="1" indent="0">
              <a:buNone/>
            </a:pPr>
            <a:r>
              <a:rPr lang="es-ES" sz="16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Solución: Categorización </a:t>
            </a:r>
            <a:r>
              <a:rPr lang="es-ES" sz="16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pasajeros sin cabina/con cabina.</a:t>
            </a:r>
          </a:p>
          <a:p>
            <a:pPr marL="0" indent="0">
              <a:buNone/>
            </a:pPr>
            <a:endParaRPr lang="es-ES" sz="2000" b="1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sz="2000" dirty="0"/>
          </a:p>
          <a:p>
            <a:endParaRPr lang="en-US" dirty="0"/>
          </a:p>
          <a:p>
            <a:endParaRPr lang="es-E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7F1939-222F-0E8A-7593-4D4191F34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ED999BD1-D020-82B0-8D8F-547E335EFD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979" t="17214" r="7851" b="8002"/>
          <a:stretch/>
        </p:blipFill>
        <p:spPr bwMode="auto">
          <a:xfrm>
            <a:off x="1295264" y="4066859"/>
            <a:ext cx="3736162" cy="26044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B46C9BFB-D69A-0619-8B6C-9511913E7E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81" t="24591" r="10480" b="16855"/>
          <a:stretch/>
        </p:blipFill>
        <p:spPr bwMode="auto">
          <a:xfrm>
            <a:off x="5171283" y="4058756"/>
            <a:ext cx="3021330" cy="23653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07898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61969-CA9B-8A38-E86D-EC9F396D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0DD4A-D43F-20FC-FF2A-BED6C9C57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Limpieza de los datos</a:t>
            </a:r>
          </a:p>
          <a:p>
            <a:pPr marL="0" indent="0">
              <a:buNone/>
            </a:pPr>
            <a:r>
              <a:rPr lang="es-ES" sz="20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Valores extremos (</a:t>
            </a:r>
            <a:r>
              <a:rPr lang="es-ES" sz="2000" b="1" i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outliers</a:t>
            </a:r>
            <a:r>
              <a:rPr lang="es-ES" sz="20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)</a:t>
            </a:r>
          </a:p>
          <a:p>
            <a:r>
              <a:rPr lang="es-ES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Decidimos no tratar los </a:t>
            </a:r>
            <a:r>
              <a:rPr lang="es-ES" sz="1800" i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outliers</a:t>
            </a:r>
            <a:r>
              <a:rPr lang="es-ES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o valores extremos, porque serán datos interesantes a tener en cuenta durante el análisis.</a:t>
            </a:r>
            <a:endParaRPr lang="es-E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s-E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7F1939-222F-0E8A-7593-4D4191F34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F2AA0F95-DC03-7E2D-63D8-18550FB630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948" t="27541" r="6465" b="12923"/>
          <a:stretch/>
        </p:blipFill>
        <p:spPr bwMode="auto">
          <a:xfrm>
            <a:off x="510362" y="3338383"/>
            <a:ext cx="4436745" cy="24288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n 9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6F393FD0-A1BF-52BB-9EE6-C62C6A456F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086" t="22624" r="7861" b="18848"/>
          <a:stretch/>
        </p:blipFill>
        <p:spPr bwMode="auto">
          <a:xfrm>
            <a:off x="5145902" y="3316255"/>
            <a:ext cx="4197985" cy="23787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5602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61969-CA9B-8A38-E86D-EC9F396D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s-ES" dirty="0"/>
              <a:t>Metodología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7F1939-222F-0E8A-7593-4D4191F34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n 10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4FED539B-2067-F15A-04D6-0EDD5AF9CC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564" t="20072" r="7531" b="5717"/>
          <a:stretch/>
        </p:blipFill>
        <p:spPr bwMode="auto">
          <a:xfrm>
            <a:off x="380215" y="2048588"/>
            <a:ext cx="3742584" cy="25281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agen 11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8C157FF7-7F15-70F8-1E17-00CFEED11B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470" t="14140" r="7575" b="10151"/>
          <a:stretch/>
        </p:blipFill>
        <p:spPr bwMode="auto">
          <a:xfrm>
            <a:off x="4317728" y="2006600"/>
            <a:ext cx="3556543" cy="25281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Imagen 12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80C6606B-4231-E4A8-B2A4-46E1AAE72D0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1885" t="8317" r="7458" b="14310"/>
          <a:stretch/>
        </p:blipFill>
        <p:spPr bwMode="auto">
          <a:xfrm>
            <a:off x="8060067" y="2006600"/>
            <a:ext cx="3488662" cy="247685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15397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61969-CA9B-8A38-E86D-EC9F396D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s-ES" dirty="0"/>
              <a:t>Análisis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0DD4A-D43F-20FC-FF2A-BED6C9C57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2696" y="1825625"/>
            <a:ext cx="4213194" cy="4351338"/>
          </a:xfrm>
        </p:spPr>
        <p:txBody>
          <a:bodyPr/>
          <a:lstStyle/>
          <a:p>
            <a:pPr marL="0" indent="0">
              <a:buNone/>
            </a:pPr>
            <a:r>
              <a:rPr lang="es-ES" b="1" dirty="0"/>
              <a:t>Grupos de datos</a:t>
            </a:r>
          </a:p>
          <a:p>
            <a:pPr marL="0" indent="0">
              <a:buNone/>
            </a:pPr>
            <a:endParaRPr lang="en-US" dirty="0"/>
          </a:p>
          <a:p>
            <a:endParaRPr lang="es-E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7F1939-222F-0E8A-7593-4D4191F34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8" y="44658"/>
            <a:ext cx="3330751" cy="8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B1C47B88-23E4-0AFB-412E-DD2C66914B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032" t="62382" r="12596" b="18472"/>
          <a:stretch/>
        </p:blipFill>
        <p:spPr bwMode="auto">
          <a:xfrm>
            <a:off x="7558597" y="2592101"/>
            <a:ext cx="3723744" cy="9841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BF98CF7B-B386-A2DB-7A70-8F9E6CA858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8886695"/>
              </p:ext>
            </p:extLst>
          </p:nvPr>
        </p:nvGraphicFramePr>
        <p:xfrm>
          <a:off x="438559" y="2693154"/>
          <a:ext cx="6720397" cy="3413760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525073">
                  <a:extLst>
                    <a:ext uri="{9D8B030D-6E8A-4147-A177-3AD203B41FA5}">
                      <a16:colId xmlns:a16="http://schemas.microsoft.com/office/drawing/2014/main" val="2745461979"/>
                    </a:ext>
                  </a:extLst>
                </a:gridCol>
                <a:gridCol w="316656">
                  <a:extLst>
                    <a:ext uri="{9D8B030D-6E8A-4147-A177-3AD203B41FA5}">
                      <a16:colId xmlns:a16="http://schemas.microsoft.com/office/drawing/2014/main" val="3340441127"/>
                    </a:ext>
                  </a:extLst>
                </a:gridCol>
                <a:gridCol w="3878668">
                  <a:extLst>
                    <a:ext uri="{9D8B030D-6E8A-4147-A177-3AD203B41FA5}">
                      <a16:colId xmlns:a16="http://schemas.microsoft.com/office/drawing/2014/main" val="22372034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Supervivencia entre mujeres y hombres.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  <a:sym typeface="Wingdings" panose="05000000000000000000" pitchFamily="2" charset="2"/>
                        </a:rPr>
                        <a:t>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regresión logística con variable dependiente Survived y variable explicativa Sex.</a:t>
                      </a:r>
                      <a:endParaRPr lang="es-ES" sz="14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44091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Supervivencia es mayor en los niños.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  <a:sym typeface="Wingdings" panose="05000000000000000000" pitchFamily="2" charset="2"/>
                        </a:rPr>
                        <a:t>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 dirty="0">
                          <a:effectLst/>
                        </a:rPr>
                        <a:t>contraste de hipótesis sobre la proporción de supervivencia entre dos muestras (niños y adultos) atributo Age.</a:t>
                      </a:r>
                      <a:endParaRPr lang="es-ES" sz="14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 dirty="0">
                          <a:effectLst/>
                        </a:rPr>
                        <a:t> </a:t>
                      </a:r>
                      <a:endParaRPr lang="es-E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837393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Existe relación de supervivencia en niños y clase.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  <a:sym typeface="Wingdings" panose="05000000000000000000" pitchFamily="2" charset="2"/>
                        </a:rPr>
                        <a:t>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contraste de correlación entre Survived, Age y Pclass: regresión logistica.</a:t>
                      </a:r>
                      <a:endParaRPr lang="es-ES" sz="14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98130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La supervivencia es mayor en viajeros de primera clase.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  <a:sym typeface="Wingdings" panose="05000000000000000000" pitchFamily="2" charset="2"/>
                        </a:rPr>
                        <a:t>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Regresión logística.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74272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Existe relación entre el precio del billete y el puerto de embarque.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  <a:sym typeface="Wingdings" panose="05000000000000000000" pitchFamily="2" charset="2"/>
                        </a:rPr>
                        <a:t>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 dirty="0">
                          <a:effectLst/>
                        </a:rPr>
                        <a:t>Test de chi-cuadrado discretizando el precio del billete por intervalos.</a:t>
                      </a:r>
                      <a:endParaRPr lang="es-ES" sz="14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 dirty="0">
                          <a:effectLst/>
                        </a:rPr>
                        <a:t> </a:t>
                      </a:r>
                      <a:endParaRPr lang="es-E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5434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La supervivencia es mayor en pasajeros que tenían cabina asignada.</a:t>
                      </a:r>
                      <a:endParaRPr lang="es-ES" sz="14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  <a:sym typeface="Wingdings" panose="05000000000000000000" pitchFamily="2" charset="2"/>
                        </a:rPr>
                        <a:t>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Regresión logística.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26403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</a:rPr>
                        <a:t>Las variables has_cabine y Pclass están relacionadas o son independientes.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>
                          <a:effectLst/>
                          <a:sym typeface="Wingdings" panose="05000000000000000000" pitchFamily="2" charset="2"/>
                        </a:rPr>
                        <a:t></a:t>
                      </a:r>
                      <a:endParaRPr lang="es-E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s-ES" sz="1050" dirty="0">
                          <a:effectLst/>
                        </a:rPr>
                        <a:t>Test de chi-cuadrado.</a:t>
                      </a:r>
                      <a:endParaRPr lang="es-E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1256012"/>
                  </a:ext>
                </a:extLst>
              </a:tr>
            </a:tbl>
          </a:graphicData>
        </a:graphic>
      </p:graphicFrame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A820CA28-881F-870C-8A40-9609662B96C8}"/>
              </a:ext>
            </a:extLst>
          </p:cNvPr>
          <p:cNvSpPr txBox="1">
            <a:spLocks/>
          </p:cNvSpPr>
          <p:nvPr/>
        </p:nvSpPr>
        <p:spPr>
          <a:xfrm>
            <a:off x="438559" y="1889911"/>
            <a:ext cx="421319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b="1" dirty="0"/>
              <a:t>Tipo de análisis estadístico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091897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519</Words>
  <Application>Microsoft Office PowerPoint</Application>
  <PresentationFormat>Panorámica</PresentationFormat>
  <Paragraphs>77</Paragraphs>
  <Slides>11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Tema de Office</vt:lpstr>
      <vt:lpstr>Titanic PRA2: Limpieza y análisis de datos</vt:lpstr>
      <vt:lpstr>Estado del arte</vt:lpstr>
      <vt:lpstr>Preguntas a responder</vt:lpstr>
      <vt:lpstr>Materiales</vt:lpstr>
      <vt:lpstr>Metodología</vt:lpstr>
      <vt:lpstr>Metodología</vt:lpstr>
      <vt:lpstr>Metodología</vt:lpstr>
      <vt:lpstr>Metodología</vt:lpstr>
      <vt:lpstr>Análisis</vt:lpstr>
      <vt:lpstr>Conclusiones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Titanic PRA2: Limpieza y análisis de datos</dc:title>
  <dc:creator>Angeles Fuentes</dc:creator>
  <cp:lastModifiedBy>Angeles Fuentes</cp:lastModifiedBy>
  <cp:revision>3</cp:revision>
  <dcterms:created xsi:type="dcterms:W3CDTF">2022-06-07T15:28:39Z</dcterms:created>
  <dcterms:modified xsi:type="dcterms:W3CDTF">2022-06-07T16:46:57Z</dcterms:modified>
</cp:coreProperties>
</file>

<file path=docProps/thumbnail.jpeg>
</file>